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22" r:id="rId5"/>
    <p:sldMasterId id="2147483858" r:id="rId6"/>
    <p:sldMasterId id="2147483871" r:id="rId7"/>
    <p:sldMasterId id="2147483884" r:id="rId8"/>
    <p:sldMasterId id="2147483896" r:id="rId9"/>
    <p:sldMasterId id="2147483908" r:id="rId10"/>
    <p:sldMasterId id="2147483920" r:id="rId11"/>
    <p:sldMasterId id="2147483932" r:id="rId12"/>
    <p:sldMasterId id="2147483944" r:id="rId13"/>
    <p:sldMasterId id="2147483956" r:id="rId14"/>
    <p:sldMasterId id="2147483968" r:id="rId15"/>
    <p:sldMasterId id="2147483980" r:id="rId16"/>
    <p:sldMasterId id="2147483992" r:id="rId17"/>
    <p:sldMasterId id="2147484004" r:id="rId18"/>
    <p:sldMasterId id="2147484016" r:id="rId19"/>
    <p:sldMasterId id="2147484018" r:id="rId20"/>
    <p:sldMasterId id="2147484030" r:id="rId21"/>
  </p:sldMasterIdLst>
  <p:notesMasterIdLst>
    <p:notesMasterId r:id="rId90"/>
  </p:notesMasterIdLst>
  <p:sldIdLst>
    <p:sldId id="435" r:id="rId22"/>
    <p:sldId id="302" r:id="rId23"/>
    <p:sldId id="505" r:id="rId24"/>
    <p:sldId id="437" r:id="rId25"/>
    <p:sldId id="438" r:id="rId26"/>
    <p:sldId id="439" r:id="rId27"/>
    <p:sldId id="440" r:id="rId28"/>
    <p:sldId id="441" r:id="rId29"/>
    <p:sldId id="519" r:id="rId30"/>
    <p:sldId id="388" r:id="rId31"/>
    <p:sldId id="389" r:id="rId32"/>
    <p:sldId id="390" r:id="rId33"/>
    <p:sldId id="391" r:id="rId34"/>
    <p:sldId id="407" r:id="rId35"/>
    <p:sldId id="408" r:id="rId36"/>
    <p:sldId id="409" r:id="rId37"/>
    <p:sldId id="410" r:id="rId38"/>
    <p:sldId id="411" r:id="rId39"/>
    <p:sldId id="412" r:id="rId40"/>
    <p:sldId id="506" r:id="rId41"/>
    <p:sldId id="414" r:id="rId42"/>
    <p:sldId id="415" r:id="rId43"/>
    <p:sldId id="416" r:id="rId44"/>
    <p:sldId id="417" r:id="rId45"/>
    <p:sldId id="418" r:id="rId46"/>
    <p:sldId id="507" r:id="rId47"/>
    <p:sldId id="420" r:id="rId48"/>
    <p:sldId id="421" r:id="rId49"/>
    <p:sldId id="508" r:id="rId50"/>
    <p:sldId id="423" r:id="rId51"/>
    <p:sldId id="509" r:id="rId52"/>
    <p:sldId id="425" r:id="rId53"/>
    <p:sldId id="465" r:id="rId54"/>
    <p:sldId id="427" r:id="rId55"/>
    <p:sldId id="428" r:id="rId56"/>
    <p:sldId id="429" r:id="rId57"/>
    <p:sldId id="510" r:id="rId58"/>
    <p:sldId id="431" r:id="rId59"/>
    <p:sldId id="432" r:id="rId60"/>
    <p:sldId id="433" r:id="rId61"/>
    <p:sldId id="434" r:id="rId62"/>
    <p:sldId id="511" r:id="rId63"/>
    <p:sldId id="436" r:id="rId64"/>
    <p:sldId id="512" r:id="rId65"/>
    <p:sldId id="513" r:id="rId66"/>
    <p:sldId id="514" r:id="rId67"/>
    <p:sldId id="515" r:id="rId68"/>
    <p:sldId id="516" r:id="rId69"/>
    <p:sldId id="517" r:id="rId70"/>
    <p:sldId id="518" r:id="rId71"/>
    <p:sldId id="444" r:id="rId72"/>
    <p:sldId id="445" r:id="rId73"/>
    <p:sldId id="446" r:id="rId74"/>
    <p:sldId id="447" r:id="rId75"/>
    <p:sldId id="448" r:id="rId76"/>
    <p:sldId id="449" r:id="rId77"/>
    <p:sldId id="468" r:id="rId78"/>
    <p:sldId id="451" r:id="rId79"/>
    <p:sldId id="452" r:id="rId80"/>
    <p:sldId id="453" r:id="rId81"/>
    <p:sldId id="454" r:id="rId82"/>
    <p:sldId id="455" r:id="rId83"/>
    <p:sldId id="456" r:id="rId84"/>
    <p:sldId id="457" r:id="rId85"/>
    <p:sldId id="458" r:id="rId86"/>
    <p:sldId id="459" r:id="rId87"/>
    <p:sldId id="500" r:id="rId88"/>
    <p:sldId id="504"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4183" autoAdjust="0"/>
  </p:normalViewPr>
  <p:slideViewPr>
    <p:cSldViewPr snapToGrid="0" snapToObjects="1">
      <p:cViewPr varScale="1">
        <p:scale>
          <a:sx n="88" d="100"/>
          <a:sy n="88" d="100"/>
        </p:scale>
        <p:origin x="28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algn="r" defTabSz="457200" rtl="1" eaLnBrk="1" latinLnBrk="0" hangingPunct="1"/>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4242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r>
              <a:rPr lang="en-US" sz="1200" kern="1200" baseline="0" dirty="0">
                <a:solidFill>
                  <a:schemeClr val="tx1"/>
                </a:solidFill>
                <a:effectLst/>
                <a:latin typeface="Arial" charset="0"/>
                <a:ea typeface="ＭＳ Ｐゴシック" charset="0"/>
                <a:cs typeface="ＭＳ Ｐゴシック" charset="0"/>
              </a:rPr>
              <a:t> They also charged Jesus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where it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2527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a:p>
            <a:pPr algn="r"/>
            <a:r>
              <a:rPr lang="ar-JO" sz="1600" b="1" dirty="0"/>
              <a:t>لكن هذا الاسم محير بنفس القدر.  لماذا تسمى الجمعة العظيمة "بالعظيمة"؟ 
مات قائدنا في ذلك اليوم ، لذلك يبدو من الغريب أن نطلق على اليوم "العظيمة".  لا يوجد دين آخر يشير إلى وفاة زعيمهم على أنها "عظيمة".
نعتقد أن وفاته كانت عظيمة.  كيف كان ذلك؟
</a:t>
            </a:r>
            <a:endParaRPr lang="en-SG"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definitely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37C54-2B60-CC4B-B9FE-0E078F67BF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137187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525214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726953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3645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A93197-9948-4346-B38C-EEFED74E97B9}" type="slidenum">
              <a:rPr lang="en-US" sz="1200">
                <a:solidFill>
                  <a:prstClr val="black"/>
                </a:solidFill>
              </a:rPr>
              <a:pPr eaLnBrk="1" hangingPunct="1"/>
              <a:t>4</a:t>
            </a:fld>
            <a:endParaRPr lang="en-US" sz="1200">
              <a:solidFill>
                <a:prstClr val="black"/>
              </a:solidFill>
            </a:endParaRPr>
          </a:p>
        </p:txBody>
      </p:sp>
      <p:sp>
        <p:nvSpPr>
          <p:cNvPr id="164866"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algn="r" defTabSz="457200" rtl="1" eaLnBrk="1" latinLnBrk="0"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62375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47003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86007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727942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095685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37181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8583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0154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What does love look like?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3046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58056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34833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52502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44390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Is it sentimental?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287209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49548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954259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79951-980F-784A-B3B1-384155B69F45}" type="slidenum">
              <a:rPr lang="en-US" sz="1200">
                <a:solidFill>
                  <a:prstClr val="black"/>
                </a:solidFill>
              </a:rPr>
              <a:pPr eaLnBrk="1" hangingPunct="1"/>
              <a:t>67</a:t>
            </a:fld>
            <a:endParaRPr lang="en-US" sz="1200">
              <a:solidFill>
                <a:prstClr val="black"/>
              </a:solidFill>
            </a:endParaRPr>
          </a:p>
        </p:txBody>
      </p:sp>
      <p:sp>
        <p:nvSpPr>
          <p:cNvPr id="2682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Emotional?</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1424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Christians, we know that love doesn’t masquerade in immorality and lies for personal pleasure.  </a:t>
            </a:r>
          </a:p>
          <a:p>
            <a:r>
              <a:rPr lang="en-US" dirty="0"/>
              <a:t>Love gives the very best—which is life itself.  Jesus said it well in John 15:13, “Greater love has no one than this, than to lay down one’s life for his friends.”</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50082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42463163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8427364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1315300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13358682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1046251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832496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8451414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2/6/23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8822305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2/6/23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495726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2/6/23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333698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2/6/23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3119254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2/6/23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41550996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2/6/23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3936690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18653263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520629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14887984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696664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1221071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4328977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2799254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26939005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3556423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4010546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27179561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181765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017209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1435065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40214788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2163022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082567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1527929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6028845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691755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8153220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22187123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16605717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5806490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41488184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0906729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191293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7405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1361266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10934403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24648275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31485151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14512140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1448763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19847172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3695791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11754742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705539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02099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2193474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3728255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35041805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42562327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253130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32946079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11915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787003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277069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16740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599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41719937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4281738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16670930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473256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24323728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13151860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98060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18214964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7752298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3996639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360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36149490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41694803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9210936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15923219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27305112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19904774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10760319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7520897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29558121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1123625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189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778559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526689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3041718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67061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9875049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3936592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23754303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6984702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29355948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381838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410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33449120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25908960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25456265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9216914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3558006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40566580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597022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2882502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42749004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232324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78170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9014439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9130163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27803316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3070948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3553071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38911880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9329240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33509879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25522048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1829959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2761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2532350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23562032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5756561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11689350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10297511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16892294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591869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4087231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3210103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404964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73279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9179619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13738179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39086658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7887165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38332921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340468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2315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521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400323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200981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205277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2/6/23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513475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2/6/23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70449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2/6/23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5410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2/6/23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82256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2/6/23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327749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2/6/23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1088445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104089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2/6/23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237867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108215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2352343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996591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33156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860077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428611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195291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147678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55516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2171274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1005616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250248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624801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731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826617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2963638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756361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3649574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516474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846319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682365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3201937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452125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591080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4149042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918194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453010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8466088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338852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385671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21481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870748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780390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405006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98366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67921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33831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06210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57989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32877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86812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99813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584673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9186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60440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68296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35841743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25184814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1592882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2124391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18982823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1531066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304745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176447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62832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851090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093192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736385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824122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172074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382451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931540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2390313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201718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2.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image" Target="../media/image4.png"/><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2.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4.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7C4BDD80-BDE4-0345-9989-B5AA81B3570D}" type="datetime1">
              <a:rPr lang="en-US"/>
              <a:pPr>
                <a:defRPr/>
              </a:pPr>
              <a:t>2/6/23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68211B56-F9D3-984F-A7D1-AA88BE1B946A}" type="slidenum">
              <a:rPr lang="en-US"/>
              <a:pPr>
                <a:defRPr/>
              </a:pPr>
              <a:t>‹#›</a:t>
            </a:fld>
            <a:endParaRPr lang="en-US"/>
          </a:p>
        </p:txBody>
      </p:sp>
    </p:spTree>
    <p:extLst>
      <p:ext uri="{BB962C8B-B14F-4D97-AF65-F5344CB8AC3E}">
        <p14:creationId xmlns:p14="http://schemas.microsoft.com/office/powerpoint/2010/main" val="61915979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749120744"/>
      </p:ext>
    </p:extLst>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1842952796"/>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extLst>
      <p:ext uri="{BB962C8B-B14F-4D97-AF65-F5344CB8AC3E}">
        <p14:creationId xmlns:p14="http://schemas.microsoft.com/office/powerpoint/2010/main" val="195054189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443370448"/>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331551288"/>
      </p:ext>
    </p:extLst>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2716038417"/>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3860439127"/>
      </p:ext>
    </p:extLst>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41069099"/>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extLst>
      <p:ext uri="{BB962C8B-B14F-4D97-AF65-F5344CB8AC3E}">
        <p14:creationId xmlns:p14="http://schemas.microsoft.com/office/powerpoint/2010/main" val="4119446052"/>
      </p:ext>
    </p:extLst>
  </p:cSld>
  <p:clrMap bg1="lt1" tx1="dk1" bg2="lt2" tx2="dk2" accent1="accent1" accent2="accent2" accent3="accent3" accent4="accent4" accent5="accent5" accent6="accent6" hlink="hlink" folHlink="folHlink"/>
  <p:sldLayoutIdLst>
    <p:sldLayoutId id="214748401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26BEC009-76E1-9C4B-B045-D1A8B44E524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1236682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E918322-0CA6-A441-9D52-C1BC8C9E9DFD}" type="slidenum">
              <a:rPr lang="en-US"/>
              <a:pPr>
                <a:defRPr/>
              </a:pPr>
              <a:t>‹#›</a:t>
            </a:fld>
            <a:endParaRPr lang="en-US"/>
          </a:p>
        </p:txBody>
      </p:sp>
    </p:spTree>
    <p:extLst>
      <p:ext uri="{BB962C8B-B14F-4D97-AF65-F5344CB8AC3E}">
        <p14:creationId xmlns:p14="http://schemas.microsoft.com/office/powerpoint/2010/main" val="2087313703"/>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66B1A68E-15DF-2241-9A5E-127F4952AC3B}" type="slidenum">
              <a:rPr lang="en-US"/>
              <a:pPr>
                <a:defRPr/>
              </a:pPr>
              <a:t>‹#›</a:t>
            </a:fld>
            <a:endParaRPr lang="en-US"/>
          </a:p>
        </p:txBody>
      </p:sp>
    </p:spTree>
    <p:extLst>
      <p:ext uri="{BB962C8B-B14F-4D97-AF65-F5344CB8AC3E}">
        <p14:creationId xmlns:p14="http://schemas.microsoft.com/office/powerpoint/2010/main" val="3893298600"/>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7C4BDD80-BDE4-0345-9989-B5AA81B3570D}" type="datetime1">
              <a:rPr lang="en-US">
                <a:ea typeface="ＭＳ Ｐゴシック" charset="0"/>
              </a:rPr>
              <a:pPr defTabSz="914400" fontAlgn="base">
                <a:spcBef>
                  <a:spcPct val="0"/>
                </a:spcBef>
                <a:spcAft>
                  <a:spcPct val="0"/>
                </a:spcAft>
                <a:defRPr/>
              </a:pPr>
              <a:t>2/6/23</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68211B56-F9D3-984F-A7D1-AA88BE1B946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8750809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F72A91B1-A232-BC4D-94E3-92D393B3750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0624809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defTabSz="914400" fontAlgn="base">
              <a:spcBef>
                <a:spcPct val="0"/>
              </a:spcBef>
              <a:spcAft>
                <a:spcPct val="0"/>
              </a:spcAft>
              <a:defRPr/>
            </a:pPr>
            <a:fld id="{58FD2203-DC52-B040-BC4F-439D5A7AD6A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81421"/>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77782"/>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2/6/23</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254682956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454913"/>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4017891301"/>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21.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5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5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71.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7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75.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7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7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98.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93.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9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9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98.xml"/><Relationship Id="rId1" Type="http://schemas.openxmlformats.org/officeDocument/2006/relationships/themeOverride" Target="../theme/themeOverride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9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97.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198.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198.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8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8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8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8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18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03.xml"/><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64.xml"/><Relationship Id="rId16" Type="http://schemas.openxmlformats.org/officeDocument/2006/relationships/image" Target="../media/image80.jpeg"/><Relationship Id="rId1" Type="http://schemas.openxmlformats.org/officeDocument/2006/relationships/slideLayout" Target="../slideLayouts/slideLayout205.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39937"/>
            <a:ext cx="9120187" cy="1446653"/>
          </a:xfrm>
          <a:effectLst>
            <a:outerShdw blurRad="63500" dist="35921" dir="2700000" algn="ctr" rotWithShape="0">
              <a:schemeClr val="tx2">
                <a:alpha val="74998"/>
              </a:schemeClr>
            </a:outerShdw>
          </a:effectLst>
        </p:spPr>
        <p:txBody>
          <a:bodyPr/>
          <a:lstStyle/>
          <a:p>
            <a:pPr>
              <a:defRPr/>
            </a:pPr>
            <a:r>
              <a:rPr lang="ar-SA" sz="6600" b="1" dirty="0">
                <a:effectLst>
                  <a:glow rad="127000">
                    <a:schemeClr val="tx1"/>
                  </a:glow>
                </a:effectLst>
                <a:latin typeface="Arial" charset="0"/>
                <a:ea typeface="ＭＳ Ｐゴシック" charset="0"/>
                <a:cs typeface="ＭＳ Ｐゴシック" charset="0"/>
              </a:rPr>
              <a:t>آلام المسيح</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89000" y="1650880"/>
            <a:ext cx="7353300" cy="3327400"/>
          </a:xfrm>
          <a:prstGeom prst="rect">
            <a:avLst/>
          </a:prstGeom>
        </p:spPr>
      </p:pic>
      <p:sp>
        <p:nvSpPr>
          <p:cNvPr id="4" name="Rectangle 2">
            <a:extLst>
              <a:ext uri="{FF2B5EF4-FFF2-40B4-BE49-F238E27FC236}">
                <a16:creationId xmlns:a16="http://schemas.microsoft.com/office/drawing/2014/main" id="{2C02FEE2-CC15-B5D2-B879-AB754872C0D6}"/>
              </a:ext>
            </a:extLst>
          </p:cNvPr>
          <p:cNvSpPr txBox="1">
            <a:spLocks noChangeArrowheads="1"/>
          </p:cNvSpPr>
          <p:nvPr/>
        </p:nvSpPr>
        <p:spPr bwMode="auto">
          <a:xfrm>
            <a:off x="0" y="4999006"/>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i="1" dirty="0">
                <a:solidFill>
                  <a:srgbClr val="FFFFFF"/>
                </a:solidFill>
              </a:rPr>
              <a:t>كريستولوجيا: شخص وعمل يسوع</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51DBEA8C-29DA-9288-E4F1-2CC9869D203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الهيئة الانجيلية الثقافية- الأردن</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br>
              <a:rPr lang="en-US"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سيطر يسوع على اعتقاله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(يوحنا 18: 1-11)</a:t>
            </a:r>
            <a:endParaRPr lang="en-US" sz="40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908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br>
              <a:rPr lang="en-US" altLang="ja-JP" sz="4000" b="1" dirty="0">
                <a:latin typeface="Arial" panose="020B0604020202020204" pitchFamily="34" charset="0"/>
                <a:ea typeface="ＭＳ Ｐゴシック" charset="0"/>
                <a:cs typeface="Arial" panose="020B0604020202020204" pitchFamily="34" charset="0"/>
              </a:rPr>
            </a:br>
            <a:r>
              <a:rPr lang="ar-JO" altLang="ja-JP" sz="4000" b="1" dirty="0">
                <a:latin typeface="Arial" panose="020B0604020202020204" pitchFamily="34" charset="0"/>
                <a:ea typeface="ＭＳ Ｐゴシック" charset="0"/>
                <a:cs typeface="Arial" panose="020B0604020202020204" pitchFamily="34" charset="0"/>
              </a:rPr>
              <a:t>أثبتت محاكمات يسوع </a:t>
            </a:r>
            <a:br>
              <a:rPr lang="ar-JO" altLang="ja-JP" sz="4000" b="1" dirty="0">
                <a:latin typeface="Arial" panose="020B0604020202020204" pitchFamily="34" charset="0"/>
                <a:ea typeface="ＭＳ Ｐゴシック" charset="0"/>
                <a:cs typeface="Arial" panose="020B0604020202020204" pitchFamily="34" charset="0"/>
              </a:rPr>
            </a:br>
            <a:r>
              <a:rPr lang="ar-JO" altLang="ja-JP" sz="4000" b="1" dirty="0">
                <a:latin typeface="Arial" panose="020B0604020202020204" pitchFamily="34" charset="0"/>
                <a:ea typeface="ＭＳ Ｐゴシック" charset="0"/>
                <a:cs typeface="Arial" panose="020B0604020202020204" pitchFamily="34" charset="0"/>
              </a:rPr>
              <a:t>غير القانونية برائته </a:t>
            </a:r>
            <a:br>
              <a:rPr lang="ar-JO" altLang="ja-JP" sz="4000" b="1" dirty="0">
                <a:latin typeface="Arial" panose="020B0604020202020204" pitchFamily="34" charset="0"/>
                <a:ea typeface="ＭＳ Ｐゴシック" charset="0"/>
                <a:cs typeface="Arial" panose="020B0604020202020204" pitchFamily="34" charset="0"/>
              </a:rPr>
            </a:br>
            <a:r>
              <a:rPr lang="ar-JO" altLang="ja-JP" sz="4000" b="1" dirty="0">
                <a:latin typeface="Arial" panose="020B0604020202020204" pitchFamily="34" charset="0"/>
                <a:ea typeface="ＭＳ Ｐゴシック" charset="0"/>
                <a:cs typeface="Arial" panose="020B0604020202020204" pitchFamily="34" charset="0"/>
              </a:rPr>
              <a:t>(18: 12-19: 16أ)</a:t>
            </a:r>
            <a:endParaRPr lang="en-US" sz="4000" dirty="0">
              <a:latin typeface="Arial" panose="020B0604020202020204" pitchFamily="34" charset="0"/>
              <a:ea typeface="ＭＳ Ｐゴシック" charset="0"/>
              <a:cs typeface="Arial" panose="020B0604020202020204" pitchFamily="34" charset="0"/>
            </a:endParaRPr>
          </a:p>
        </p:txBody>
      </p:sp>
      <p:pic>
        <p:nvPicPr>
          <p:cNvPr id="174082" name="Picture 5" descr="Gamali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لم يعد رئيس كهنة</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الليل</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بيت</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يوجد شهود</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تهمة حقيقية</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ظلم</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المحاكمات اليهودية : حنان</a:t>
            </a:r>
            <a:endParaRPr lang="en-US" dirty="0">
              <a:latin typeface="Arial" panose="020B0604020202020204" pitchFamily="34" charset="0"/>
              <a:ea typeface="ＭＳ Ｐゴシック" charset="0"/>
              <a:cs typeface="Arial" panose="020B0604020202020204" pitchFamily="34" charset="0"/>
            </a:endParaRPr>
          </a:p>
        </p:txBody>
      </p:sp>
      <p:sp>
        <p:nvSpPr>
          <p:cNvPr id="80903" name="Text Box 7"/>
          <p:cNvSpPr txBox="1">
            <a:spLocks noChangeArrowheads="1"/>
          </p:cNvSpPr>
          <p:nvPr/>
        </p:nvSpPr>
        <p:spPr bwMode="auto">
          <a:xfrm rot="-1669184">
            <a:off x="2314917" y="160203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4" name="Text Box 8"/>
          <p:cNvSpPr txBox="1">
            <a:spLocks noChangeArrowheads="1"/>
          </p:cNvSpPr>
          <p:nvPr/>
        </p:nvSpPr>
        <p:spPr bwMode="auto">
          <a:xfrm rot="-1669184">
            <a:off x="2314916" y="216718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5" name="Text Box 9"/>
          <p:cNvSpPr txBox="1">
            <a:spLocks noChangeArrowheads="1"/>
          </p:cNvSpPr>
          <p:nvPr/>
        </p:nvSpPr>
        <p:spPr bwMode="auto">
          <a:xfrm rot="-1669184">
            <a:off x="2238716" y="2730748"/>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6" name="Text Box 10"/>
          <p:cNvSpPr txBox="1">
            <a:spLocks noChangeArrowheads="1"/>
          </p:cNvSpPr>
          <p:nvPr/>
        </p:nvSpPr>
        <p:spPr bwMode="auto">
          <a:xfrm rot="-1669184">
            <a:off x="2162516" y="3294311"/>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7" name="Text Box 11"/>
          <p:cNvSpPr txBox="1">
            <a:spLocks noChangeArrowheads="1"/>
          </p:cNvSpPr>
          <p:nvPr/>
        </p:nvSpPr>
        <p:spPr bwMode="auto">
          <a:xfrm rot="-1669184">
            <a:off x="2162516" y="3857873"/>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8" name="Text Box 12"/>
          <p:cNvSpPr txBox="1">
            <a:spLocks noChangeArrowheads="1"/>
          </p:cNvSpPr>
          <p:nvPr/>
        </p:nvSpPr>
        <p:spPr bwMode="auto">
          <a:xfrm rot="-1669184">
            <a:off x="2086316" y="442143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ar-JO" b="1" dirty="0">
                <a:latin typeface="Arial" panose="020B0604020202020204" pitchFamily="34" charset="0"/>
                <a:ea typeface="ＭＳ Ｐゴシック" charset="0"/>
                <a:cs typeface="Arial" panose="020B0604020202020204" pitchFamily="34" charset="0"/>
              </a:rPr>
              <a:t>قيافا و المحاكمة غير القانونية</a:t>
            </a:r>
            <a:endParaRPr lang="en-US" dirty="0">
              <a:latin typeface="Arial" panose="020B0604020202020204" pitchFamily="34" charset="0"/>
              <a:ea typeface="ＭＳ Ｐゴシック" charset="0"/>
              <a:cs typeface="Arial" panose="020B0604020202020204" pitchFamily="34" charset="0"/>
            </a:endParaRPr>
          </a:p>
        </p:txBody>
      </p:sp>
      <p:sp>
        <p:nvSpPr>
          <p:cNvPr id="6" name="Rectangle 4"/>
          <p:cNvSpPr txBox="1">
            <a:spLocks noChangeArrowheads="1"/>
          </p:cNvSpPr>
          <p:nvPr/>
        </p:nvSpPr>
        <p:spPr bwMode="auto">
          <a:xfrm>
            <a:off x="1258888" y="1557338"/>
            <a:ext cx="6984159"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اجتماع مغلق</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بيت قيافا</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أقيمت في الليل</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تهم محددة</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تغيير التهم</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هيئة دفاع</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الحكم محدد سلفاً</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الرشوة</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فترة انتظار</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415" name="Text Box 7"/>
          <p:cNvSpPr txBox="1">
            <a:spLocks noChangeArrowheads="1"/>
          </p:cNvSpPr>
          <p:nvPr/>
        </p:nvSpPr>
        <p:spPr bwMode="auto">
          <a:xfrm rot="19930816">
            <a:off x="20858" y="1095034"/>
            <a:ext cx="7704926" cy="6247864"/>
          </a:xfrm>
          <a:prstGeom prst="rect">
            <a:avLst/>
          </a:prstGeom>
          <a:noFill/>
          <a:ln>
            <a:noFill/>
          </a:ln>
          <a:effectLst>
            <a:outerShdw blurRad="63500" dist="107763" dir="189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قانوني</a:t>
            </a:r>
            <a:endParaRPr kumimoji="0" lang="en-US" sz="20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المحاكمات الرومانية</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864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بيلاطس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أنتيباس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بيلاطس (مرة ثانية)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ثلاث محاكمات رومانية ساخرة</a:t>
            </a:r>
            <a:endParaRPr lang="en-US" dirty="0">
              <a:latin typeface="Arial" panose="020B0604020202020204" pitchFamily="34" charset="0"/>
              <a:ea typeface="ＭＳ Ｐゴシック" charset="0"/>
              <a:cs typeface="Arial" panose="020B0604020202020204" pitchFamily="34" charset="0"/>
            </a:endParaRPr>
          </a:p>
        </p:txBody>
      </p:sp>
      <p:pic>
        <p:nvPicPr>
          <p:cNvPr id="182275" name="Picture 6" descr="Pilat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3011830" y="1617911"/>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Text Box 8"/>
          <p:cNvSpPr txBox="1">
            <a:spLocks noChangeArrowheads="1"/>
          </p:cNvSpPr>
          <p:nvPr/>
        </p:nvSpPr>
        <p:spPr bwMode="auto">
          <a:xfrm rot="-1669184">
            <a:off x="3011828" y="2181473"/>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rot="-1669184">
            <a:off x="2935628" y="274503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التهمة :</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الخيانة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اليوم : موت يسوع دفع ثمن خطايانا </a:t>
            </a:r>
            <a:b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 16ب-42)</a:t>
            </a:r>
            <a:endParaRPr lang="en-US" sz="4800"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369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ar-JO" sz="7200" dirty="0">
                <a:solidFill>
                  <a:schemeClr val="bg1"/>
                </a:solidFill>
                <a:latin typeface="Dark Horse" charset="0"/>
                <a:cs typeface="Dark Horse" charset="0"/>
              </a:rPr>
              <a:t>تحركين</a:t>
            </a:r>
            <a:endParaRPr lang="en-US" sz="7200" dirty="0">
              <a:solidFill>
                <a:schemeClr val="bg1"/>
              </a:solidFill>
              <a:latin typeface="Dark Horse" charset="0"/>
              <a:cs typeface="Dark Horse" charset="0"/>
            </a:endParaRP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rPr>
              <a:t>الموت</a:t>
            </a:r>
            <a:endParaRPr kumimoji="0" lang="en-US"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endParaRP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rPr>
              <a:t>الدفن</a:t>
            </a:r>
            <a:endParaRPr kumimoji="0" lang="en-US"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endParaRP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حمل صليبه الخاص</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89443" name="Picture 2" descr="John 19.17 Carrying C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ما هو الأمر الجيد بخصوص الجمعة العظيمة ؟</a:t>
            </a:r>
            <a:endParaRPr lang="en-US" dirty="0"/>
          </a:p>
        </p:txBody>
      </p:sp>
    </p:spTree>
    <p:extLst>
      <p:ext uri="{BB962C8B-B14F-4D97-AF65-F5344CB8AC3E}">
        <p14:creationId xmlns:p14="http://schemas.microsoft.com/office/powerpoint/2010/main" val="1059659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3589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مصلوب عارياً</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3539" name="Picture 2" descr="crucifiednak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ar-JO" sz="3600" dirty="0">
                <a:solidFill>
                  <a:schemeClr val="bg1"/>
                </a:solidFill>
                <a:latin typeface="Arial" charset="0"/>
                <a:ea typeface="ＭＳ Ｐゴシック" charset="0"/>
              </a:rPr>
              <a:t>تحركات يسوع الأخيرة</a:t>
            </a:r>
            <a:endParaRPr lang="en-US" sz="3600" dirty="0">
              <a:solidFill>
                <a:schemeClr val="bg1"/>
              </a:solidFill>
              <a:latin typeface="Arial" charset="0"/>
              <a:ea typeface="ＭＳ Ｐゴシック" charset="0"/>
            </a:endParaRP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اللافتة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7635" name="Picture 2" descr="John 19.20 Sign Above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65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3067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5826" name="Picture 2" descr="John 19.23 Soldiers Divide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عمامة - صنادل - روب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لباس خارجي - حزام</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5 أشياء للإقتسام</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4596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7874" name="Picture 2" descr="John 19.24 Dice for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يقتسمون ثيابي بينهم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 على لباسي يقترعون</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(مز 22: 18)</a:t>
            </a:r>
            <a:r>
              <a:rPr lang="en-US" sz="4000" b="1" dirty="0">
                <a:latin typeface="Arial" panose="020B0604020202020204" pitchFamily="34" charset="0"/>
                <a:ea typeface="ＭＳ Ｐゴシック" charset="0"/>
                <a:cs typeface="Arial" panose="020B0604020202020204" pitchFamily="34" charset="0"/>
              </a:rPr>
              <a:t> </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4224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i="0"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3891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charset="0"/>
                <a:ea typeface="ＭＳ Ｐゴシック" charset="0"/>
                <a:cs typeface="Arial" charset="0"/>
              </a:rPr>
              <a:t>أسبوع</a:t>
            </a:r>
            <a:br>
              <a:rPr lang="ar-JO" sz="3600" b="1" dirty="0">
                <a:solidFill>
                  <a:schemeClr val="tx1"/>
                </a:solidFill>
                <a:effectLst/>
                <a:latin typeface="Arial" charset="0"/>
                <a:ea typeface="ＭＳ Ｐゴシック" charset="0"/>
                <a:cs typeface="Arial" charset="0"/>
              </a:rPr>
            </a:br>
            <a:r>
              <a:rPr lang="ar-JO" sz="3600" b="1" dirty="0">
                <a:solidFill>
                  <a:schemeClr val="tx1"/>
                </a:solidFill>
                <a:effectLst/>
                <a:latin typeface="Arial" charset="0"/>
                <a:ea typeface="ＭＳ Ｐゴシック" charset="0"/>
                <a:cs typeface="Arial" charset="0"/>
              </a:rPr>
              <a:t>الآلام</a:t>
            </a:r>
            <a:endParaRPr lang="en-US" sz="4000" b="1"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الإعتناء بأمه مريم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11971" name="Picture 2" descr="John 19.27 John Cares for Mar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i="0"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846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ar-JO" b="1" dirty="0">
                <a:solidFill>
                  <a:srgbClr val="FFFF00"/>
                </a:solidFill>
                <a:latin typeface="Arial" panose="020B0604020202020204" pitchFamily="34" charset="0"/>
                <a:ea typeface="ＭＳ Ｐゴシック" charset="0"/>
                <a:cs typeface="Arial" panose="020B0604020202020204" pitchFamily="34" charset="0"/>
              </a:rPr>
              <a:t>أنا عطشان</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(19: 28، مز 22: 15، 69: 21)</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211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i="0"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0180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ar-JO" sz="8000" b="1" dirty="0">
                <a:solidFill>
                  <a:srgbClr val="D50800"/>
                </a:solidFill>
                <a:latin typeface="Arial" panose="020B0604020202020204" pitchFamily="34" charset="0"/>
                <a:ea typeface="ＭＳ Ｐゴシック" charset="0"/>
                <a:cs typeface="Arial" panose="020B0604020202020204" pitchFamily="34" charset="0"/>
              </a:rPr>
              <a:t>دين الخطية الثقيل</a:t>
            </a:r>
            <a:endParaRPr lang="en-US" sz="8000" b="1" dirty="0">
              <a:solidFill>
                <a:srgbClr val="D508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495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 name="Rectangle 3"/>
          <p:cNvSpPr/>
          <p:nvPr/>
        </p:nvSpPr>
        <p:spPr>
          <a:xfrm rot="696991">
            <a:off x="3780909" y="1843678"/>
            <a:ext cx="2643673"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600" b="1" i="0"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charset="0"/>
                <a:ea typeface="ＭＳ Ｐゴシック" charset="0"/>
                <a:cs typeface="+mn-cs"/>
              </a:rPr>
              <a:t>دَين</a:t>
            </a:r>
            <a:endParaRPr kumimoji="0" lang="en-US" sz="5400" b="1" i="0"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0"/>
              <a:cs typeface="+mn-cs"/>
            </a:endParaRPr>
          </a:p>
        </p:txBody>
      </p:sp>
    </p:spTree>
    <p:extLst>
      <p:ext uri="{BB962C8B-B14F-4D97-AF65-F5344CB8AC3E}">
        <p14:creationId xmlns:p14="http://schemas.microsoft.com/office/powerpoint/2010/main" val="2620068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dirty="0">
                <a:effectLst/>
                <a:latin typeface="Arial" panose="020B0604020202020204" pitchFamily="34" charset="0"/>
                <a:ea typeface="ＭＳ Ｐゴシック" charset="0"/>
                <a:cs typeface="Arial" panose="020B0604020202020204" pitchFamily="34" charset="0"/>
              </a:rPr>
              <a:t>قد أكمل</a:t>
            </a:r>
            <a:endParaRPr lang="en-US" dirty="0">
              <a:effectLst/>
              <a:latin typeface="Arial" panose="020B0604020202020204" pitchFamily="34" charset="0"/>
              <a:ea typeface="ＭＳ Ｐゴシック" charset="0"/>
              <a:cs typeface="Arial" panose="020B0604020202020204" pitchFamily="34"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قانونياً</a:t>
            </a:r>
            <a:endParaRPr kumimoji="0" lang="en-US" sz="117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مدفوع</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بالكامل</a:t>
            </a:r>
            <a:endPar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i="0"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rPr>
              <a:t>الجنب المطعون</a:t>
            </a:r>
            <a:endParaRPr kumimoji="0" lang="en-US" sz="4000" b="1" i="0"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41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a:ea typeface="ＭＳ Ｐゴシック" charset="0"/>
                <a:cs typeface="Arial"/>
              </a:rPr>
              <a:t>لماذا كسر الساقين ؟</a:t>
            </a:r>
            <a:endParaRPr lang="en-US" b="1" dirty="0">
              <a:solidFill>
                <a:schemeClr val="tx1"/>
              </a:solidFill>
              <a:latin typeface="Arial"/>
              <a:ea typeface="ＭＳ Ｐゴシック" charset="0"/>
              <a:cs typeface="Arial"/>
            </a:endParaRPr>
          </a:p>
        </p:txBody>
      </p:sp>
    </p:spTree>
    <p:extLst>
      <p:ext uri="{BB962C8B-B14F-4D97-AF65-F5344CB8AC3E}">
        <p14:creationId xmlns:p14="http://schemas.microsoft.com/office/powerpoint/2010/main" val="780084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defRPr/>
            </a:pPr>
            <a:r>
              <a:rPr lang="ar-JO" b="1" dirty="0">
                <a:latin typeface="Arial" panose="020B0604020202020204" pitchFamily="34" charset="0"/>
                <a:cs typeface="Arial" panose="020B0604020202020204" pitchFamily="34" charset="0"/>
              </a:rPr>
              <a:t>كانت حملان الفصح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 تشوبها شائبة</a:t>
            </a:r>
            <a:endParaRPr lang="en-US" b="1" dirty="0">
              <a:solidFill>
                <a:schemeClr val="tx1"/>
              </a:solidFill>
              <a:effectLst>
                <a:outerShdw blurRad="50800" dist="63500" dir="2700000" algn="tl" rotWithShape="0">
                  <a:srgbClr val="000000">
                    <a:alpha val="89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77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6" name="Rectangle 2"/>
          <p:cNvSpPr>
            <a:spLocks noGrp="1" noChangeArrowheads="1"/>
          </p:cNvSpPr>
          <p:nvPr>
            <p:ph type="title"/>
          </p:nvPr>
        </p:nvSpPr>
        <p:spPr>
          <a:xfrm>
            <a:off x="0" y="4292600"/>
            <a:ext cx="9144000" cy="1143000"/>
          </a:xfrm>
          <a:solidFill>
            <a:srgbClr val="000000"/>
          </a:solidFill>
        </p:spPr>
        <p:txBody>
          <a:bodyPr/>
          <a:lstStyle/>
          <a:p>
            <a:pPr eaLnBrk="1" hangingPunct="1">
              <a:defRPr/>
            </a:pPr>
            <a:r>
              <a:rPr lang="ar-JO" sz="5400" b="1" dirty="0">
                <a:effectLst/>
                <a:latin typeface="Tahoma" charset="0"/>
                <a:ea typeface="ＭＳ Ｐゴシック" charset="0"/>
              </a:rPr>
              <a:t>مات من أجلك!</a:t>
            </a:r>
            <a:endParaRPr lang="en-US" dirty="0">
              <a:effectLst>
                <a:outerShdw blurRad="38100" dist="38100" dir="2700000" algn="tl">
                  <a:srgbClr val="FFFFFF"/>
                </a:outerShdw>
              </a:effectLst>
              <a:latin typeface="Tahoma" charset="0"/>
              <a:ea typeface="ＭＳ Ｐゴシック" charset="0"/>
            </a:endParaRPr>
          </a:p>
        </p:txBody>
      </p:sp>
      <p:sp>
        <p:nvSpPr>
          <p:cNvPr id="236549" name="Rectangle 5"/>
          <p:cNvSpPr>
            <a:spLocks noChangeArrowheads="1"/>
          </p:cNvSpPr>
          <p:nvPr/>
        </p:nvSpPr>
        <p:spPr bwMode="auto">
          <a:xfrm>
            <a:off x="0" y="5300663"/>
            <a:ext cx="9144000" cy="762000"/>
          </a:xfrm>
          <a:prstGeom prst="rect">
            <a:avLst/>
          </a:prstGeom>
          <a:solidFill>
            <a:srgbClr val="000000"/>
          </a:solidFill>
          <a:ln>
            <a:noFill/>
          </a:ln>
          <a:effectLst>
            <a:outerShdw blurRad="63500" dist="35921" dir="2700000" algn="ctr" rotWithShape="0">
              <a:srgbClr val="000000">
                <a:alpha val="74998"/>
              </a:srgbClr>
            </a:outerShdw>
          </a:effectLst>
        </p:spPr>
        <p:txBody>
          <a:bodyPr/>
          <a:lstStyle/>
          <a:p>
            <a:pPr marL="342900" indent="-342900" algn="ctr" defTabSz="914400" fontAlgn="base">
              <a:spcBef>
                <a:spcPct val="20000"/>
              </a:spcBef>
              <a:spcAft>
                <a:spcPct val="0"/>
              </a:spcAft>
              <a:buClr>
                <a:srgbClr val="FFCC66"/>
              </a:buClr>
              <a:buSzPct val="80000"/>
              <a:buFont typeface="Wingdings" charset="0"/>
              <a:buNone/>
              <a:defRPr/>
            </a:pPr>
            <a:r>
              <a:rPr lang="ar-JO" sz="3200" b="1" i="1" dirty="0">
                <a:solidFill>
                  <a:srgbClr val="FFFFFF"/>
                </a:solidFill>
                <a:effectLst>
                  <a:outerShdw blurRad="38100" dist="38100" dir="2700000" algn="tl">
                    <a:srgbClr val="8C0000"/>
                  </a:outerShdw>
                </a:effectLst>
                <a:latin typeface="Tahoma" charset="0"/>
                <a:ea typeface="ＭＳ Ｐゴシック" charset="0"/>
                <a:cs typeface="ＭＳ Ｐゴシック" charset="0"/>
              </a:rPr>
              <a:t>يوحنا 19: 16ب-42
</a:t>
            </a:r>
            <a:endParaRPr lang="en-US" sz="3200" b="1" i="1" dirty="0">
              <a:solidFill>
                <a:srgbClr val="FFFFFF"/>
              </a:solidFill>
              <a:effectLst>
                <a:outerShdw blurRad="38100" dist="38100" dir="2700000" algn="tl">
                  <a:srgbClr val="8C00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2352022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ar-JO" b="1" dirty="0">
                <a:latin typeface="Arial" panose="020B0604020202020204" pitchFamily="34" charset="0"/>
                <a:cs typeface="Arial" panose="020B0604020202020204" pitchFamily="34" charset="0"/>
              </a:rPr>
              <a:t>تم تخصيص حملان الفصح كاملة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latin typeface="Arial" panose="020B0604020202020204" pitchFamily="34" charset="0"/>
              <a:ea typeface="ＭＳ Ｐゴシック" charset="0"/>
              <a:cs typeface="Arial" panose="020B0604020202020204" pitchFamily="34" charset="0"/>
            </a:endParaRPr>
          </a:p>
        </p:txBody>
      </p:sp>
      <p:sp>
        <p:nvSpPr>
          <p:cNvPr id="229379" name="TextBox 5"/>
          <p:cNvSpPr txBox="1">
            <a:spLocks noChangeArrowheads="1"/>
          </p:cNvSpPr>
          <p:nvPr/>
        </p:nvSpPr>
        <p:spPr bwMode="auto">
          <a:xfrm>
            <a:off x="0" y="5084763"/>
            <a:ext cx="57959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بيت واحد يؤكل لا تخرج من اللحم من البيت إلى خارج و عظماً لا تكسروا منه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9380" name="TextBox 6"/>
          <p:cNvSpPr txBox="1">
            <a:spLocks noChangeArrowheads="1"/>
          </p:cNvSpPr>
          <p:nvPr/>
        </p:nvSpPr>
        <p:spPr bwMode="auto">
          <a:xfrm>
            <a:off x="3348038" y="6396038"/>
            <a:ext cx="57959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خروج 12: 46، عدد 9: 12</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829023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ar-JO" b="1" dirty="0">
                <a:latin typeface="Arial" panose="020B0604020202020204" pitchFamily="34" charset="0"/>
                <a:cs typeface="Arial" panose="020B0604020202020204" pitchFamily="34" charset="0"/>
              </a:rPr>
              <a:t>لا تزال حملان الفصح مخصصة بالكامل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776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ar-JO" sz="3600" b="1" dirty="0">
                <a:latin typeface="Arial"/>
                <a:ea typeface="ＭＳ Ｐゴシック" charset="0"/>
                <a:cs typeface="Arial"/>
              </a:rPr>
              <a:t>مزمور 34: 20</a:t>
            </a:r>
            <a:endParaRPr lang="en-US" sz="3600" b="1" dirty="0">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يحفظ جميع عظامه واحد منها لا ينكسر</a:t>
            </a:r>
            <a:endPar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789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ar-JO" sz="4800" dirty="0">
                <a:latin typeface="Arial" panose="020B0604020202020204" pitchFamily="34" charset="0"/>
                <a:ea typeface="ＭＳ Ｐゴシック" charset="0"/>
                <a:cs typeface="Arial" panose="020B0604020202020204" pitchFamily="34" charset="0"/>
              </a:rPr>
              <a:t>زكريا 12: 10</a:t>
            </a:r>
            <a:endParaRPr lang="en-US" sz="4800"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أفيض على بيت داود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على سكان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روح النعمة و التضرعات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فينظرون إلى الذي طعنوه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ينوحون عليه كنائح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على وحيد 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يكونون في مرارة عليه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كمن هو في مرارة على بكره</a:t>
            </a: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151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ar-JO"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دم و ماء</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سكتة قلبية ؟</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هيكل جديد (2: 19) ؟</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من خلال دمه (1: 13) ؟</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الموت (1 يوحنا 1: 1) ؟</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ar-JO" sz="4000" b="1" dirty="0">
                <a:latin typeface="Arial"/>
                <a:ea typeface="ＭＳ Ｐゴシック" charset="0"/>
                <a:cs typeface="Arial"/>
              </a:rPr>
              <a:t>و الذي عاين شهد و شهادته حق </a:t>
            </a:r>
            <a:br>
              <a:rPr lang="ar-JO" sz="4000" b="1" dirty="0">
                <a:latin typeface="Arial"/>
                <a:ea typeface="ＭＳ Ｐゴシック" charset="0"/>
                <a:cs typeface="Arial"/>
              </a:rPr>
            </a:br>
            <a:r>
              <a:rPr lang="ar-JO" sz="4000" b="1" dirty="0">
                <a:latin typeface="Arial"/>
                <a:ea typeface="ＭＳ Ｐゴシック" charset="0"/>
                <a:cs typeface="Arial"/>
              </a:rPr>
              <a:t>و هو يعلم أنه يقول الحق لتؤمنوا أنتم</a:t>
            </a:r>
            <a:br>
              <a:rPr lang="ar-JO" sz="4000" b="1" dirty="0">
                <a:latin typeface="Arial"/>
                <a:ea typeface="ＭＳ Ｐゴシック" charset="0"/>
                <a:cs typeface="Arial"/>
              </a:rPr>
            </a:br>
            <a:r>
              <a:rPr lang="en-US" sz="4000" b="1" dirty="0">
                <a:latin typeface="Arial"/>
                <a:ea typeface="ＭＳ Ｐゴシック" charset="0"/>
                <a:cs typeface="Arial"/>
              </a:rPr>
              <a:t>(</a:t>
            </a:r>
            <a:r>
              <a:rPr lang="ar-JO" sz="4000" b="1" dirty="0">
                <a:latin typeface="Arial"/>
                <a:ea typeface="ＭＳ Ｐゴシック" charset="0"/>
                <a:cs typeface="Arial"/>
              </a:rPr>
              <a:t>19: 35</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87957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i="0"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rPr>
              <a:t>الجنب المطعون</a:t>
            </a:r>
            <a:endParaRPr kumimoji="0" lang="en-US" sz="4000" b="1" i="0"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3456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48"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a:cs typeface="Arial"/>
              </a:rPr>
              <a:t>2. </a:t>
            </a:r>
            <a:r>
              <a:rPr lang="ar-JO" b="1" spc="150" dirty="0">
                <a:ln w="11430"/>
                <a:solidFill>
                  <a:srgbClr val="FFFF00"/>
                </a:solidFill>
                <a:effectLst>
                  <a:outerShdw blurRad="25400" algn="tl" rotWithShape="0">
                    <a:srgbClr val="000000">
                      <a:alpha val="43000"/>
                    </a:srgbClr>
                  </a:outerShdw>
                </a:effectLst>
                <a:latin typeface="Arial"/>
                <a:cs typeface="Arial"/>
              </a:rPr>
              <a:t>دفن</a:t>
            </a:r>
            <a:r>
              <a:rPr lang="ar-JO" b="1" spc="150" dirty="0">
                <a:ln w="11430"/>
                <a:solidFill>
                  <a:srgbClr val="F8F8F8"/>
                </a:solidFill>
                <a:effectLst>
                  <a:outerShdw blurRad="25400" algn="tl" rotWithShape="0">
                    <a:srgbClr val="000000">
                      <a:alpha val="43000"/>
                    </a:srgbClr>
                  </a:outerShdw>
                </a:effectLst>
                <a:latin typeface="Arial"/>
                <a:cs typeface="Arial"/>
              </a:rPr>
              <a:t> المسيح أثبت أنه كان </a:t>
            </a:r>
            <a:r>
              <a:rPr lang="ar-JO" b="1" spc="150" dirty="0">
                <a:ln w="11430"/>
                <a:solidFill>
                  <a:srgbClr val="FFFF00"/>
                </a:solidFill>
                <a:effectLst>
                  <a:outerShdw blurRad="25400" algn="tl" rotWithShape="0">
                    <a:srgbClr val="000000">
                      <a:alpha val="43000"/>
                    </a:srgbClr>
                  </a:outerShdw>
                </a:effectLst>
                <a:latin typeface="Arial"/>
                <a:cs typeface="Arial"/>
              </a:rPr>
              <a:t>ميتاً</a:t>
            </a:r>
            <a:r>
              <a:rPr lang="ar-JO" b="1" spc="150" dirty="0">
                <a:ln w="11430"/>
                <a:solidFill>
                  <a:srgbClr val="F8F8F8"/>
                </a:solidFill>
                <a:effectLst>
                  <a:outerShdw blurRad="25400" algn="tl" rotWithShape="0">
                    <a:srgbClr val="000000">
                      <a:alpha val="43000"/>
                    </a:srgbClr>
                  </a:outerShdw>
                </a:effectLst>
                <a:latin typeface="Arial"/>
                <a:cs typeface="Arial"/>
              </a:rPr>
              <a:t> بالفعل (19: 38-42)</a:t>
            </a:r>
            <a:endParaRPr lang="en-US" b="1" spc="150" dirty="0">
              <a:ln w="11430"/>
              <a:solidFill>
                <a:srgbClr val="F8F8F8"/>
              </a:solidFill>
              <a:effectLst>
                <a:outerShdw blurRad="254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2062503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ar-JO" dirty="0">
                <a:latin typeface="Arial" panose="020B0604020202020204" pitchFamily="34" charset="0"/>
                <a:ea typeface="ＭＳ Ｐゴシック" charset="0"/>
                <a:cs typeface="Arial" panose="020B0604020202020204" pitchFamily="34" charset="0"/>
              </a:rPr>
              <a:t>يوسف الرامي</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7090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ar-JO" dirty="0">
                <a:latin typeface="Arial" panose="020B0604020202020204" pitchFamily="34" charset="0"/>
                <a:ea typeface="ＭＳ Ｐゴシック" charset="0"/>
                <a:cs typeface="Arial" panose="020B0604020202020204" pitchFamily="34" charset="0"/>
              </a:rPr>
              <a:t>33 كيلو من الطيب</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481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3835400" y="2857500"/>
            <a:ext cx="4851400" cy="2489200"/>
          </a:xfrm>
        </p:spPr>
        <p:txBody>
          <a:bodyPr/>
          <a:lstStyle/>
          <a:p>
            <a:r>
              <a:rPr lang="ar-SA" sz="19900" dirty="0">
                <a:solidFill>
                  <a:schemeClr val="bg1"/>
                </a:solidFill>
                <a:latin typeface="Calibri" charset="0"/>
              </a:rPr>
              <a:t>حب</a:t>
            </a:r>
            <a:endParaRPr lang="en-US" sz="19900" dirty="0">
              <a:solidFill>
                <a:schemeClr val="bg1"/>
              </a:solidFill>
              <a:latin typeface="Calibri" charset="0"/>
            </a:endParaRPr>
          </a:p>
        </p:txBody>
      </p:sp>
    </p:spTree>
    <p:extLst>
      <p:ext uri="{BB962C8B-B14F-4D97-AF65-F5344CB8AC3E}">
        <p14:creationId xmlns:p14="http://schemas.microsoft.com/office/powerpoint/2010/main" val="344864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ar-JO" dirty="0">
                <a:latin typeface="Arial" panose="020B0604020202020204" pitchFamily="34" charset="0"/>
                <a:ea typeface="ＭＳ Ｐゴシック" charset="0"/>
                <a:cs typeface="Arial" panose="020B0604020202020204" pitchFamily="34" charset="0"/>
              </a:rPr>
              <a:t>إغلاق القبر</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964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ar-JO" b="1" dirty="0">
                <a:latin typeface="Arial" panose="020B0604020202020204" pitchFamily="34" charset="0"/>
                <a:cs typeface="Arial" panose="020B0604020202020204" pitchFamily="34" charset="0"/>
              </a:rPr>
              <a:t>لماذا كان دفن القبر حيوياً ؟</a:t>
            </a:r>
            <a:endParaRPr lang="en-US" b="1" dirty="0">
              <a:latin typeface="Arial" panose="020B0604020202020204" pitchFamily="34" charset="0"/>
              <a:ea typeface="ＭＳ Ｐゴシック" charset="0"/>
              <a:cs typeface="Arial" panose="020B0604020202020204" pitchFamily="34" charset="0"/>
            </a:endParaRPr>
          </a:p>
        </p:txBody>
      </p:sp>
      <p:pic>
        <p:nvPicPr>
          <p:cNvPr id="243714" name="Picture 2" descr="John 19.40 Moving Body to Tom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وادي هنوم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b="1" dirty="0">
                <a:latin typeface="Arial" panose="020B0604020202020204" pitchFamily="34" charset="0"/>
                <a:ea typeface="ＭＳ Ｐゴシック" charset="0"/>
                <a:cs typeface="Arial" panose="020B0604020202020204" pitchFamily="34" charset="0"/>
              </a:rPr>
              <a:t>يوسف و نيقوديموس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1270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ar-JO" sz="6600" dirty="0">
                <a:latin typeface="Arial" panose="020B0604020202020204" pitchFamily="34" charset="0"/>
                <a:ea typeface="ＭＳ Ｐゴシック" charset="0"/>
                <a:cs typeface="Arial" panose="020B0604020202020204" pitchFamily="34" charset="0"/>
              </a:rPr>
              <a:t>مات بالفعل</a:t>
            </a:r>
            <a:endParaRPr lang="en-US" sz="6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22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مات عنك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لكن كيف </a:t>
            </a:r>
            <a:r>
              <a:rPr kumimoji="0" lang="ar-JO" sz="4800" b="1" i="0" u="none" strike="noStrike" kern="1200" cap="none" spc="0" normalizeH="0" baseline="0" noProof="0" dirty="0">
                <a:ln>
                  <a:noFill/>
                </a:ln>
                <a:solidFill>
                  <a:srgbClr val="FFFF00"/>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نعرف</a:t>
            </a:r>
            <a:r>
              <a:rPr kumimoji="0" lang="ar-JO"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 أن موت المسيح دفع ثمن خطايانا بالفعل ؟</a:t>
            </a:r>
            <a:endPar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3442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249858" name="Picture 2" descr="John 19 gos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ar-JO"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الفكرة الرئيسية</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كان يجب أن يموت المسيح عن خطايانا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لأنه كان أمراً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نبوياً</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غير أناني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و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أكيد</a:t>
            </a:r>
            <a:endPar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endParaRPr>
          </a:p>
        </p:txBody>
      </p:sp>
    </p:spTree>
    <p:extLst>
      <p:ext uri="{BB962C8B-B14F-4D97-AF65-F5344CB8AC3E}">
        <p14:creationId xmlns:p14="http://schemas.microsoft.com/office/powerpoint/2010/main" val="2781371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i="0"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i="0"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i="0"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i="0"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rPr>
              <a:t>الجنب المطعون</a:t>
            </a:r>
            <a:endParaRPr kumimoji="0" lang="en-US" sz="4000" b="1" i="0"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0702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a:cs typeface="Arial"/>
              </a:rPr>
              <a:t>2. </a:t>
            </a:r>
            <a:r>
              <a:rPr lang="ar-JO" b="1" spc="150" dirty="0">
                <a:ln w="11430"/>
                <a:solidFill>
                  <a:srgbClr val="FFFF00"/>
                </a:solidFill>
                <a:effectLst>
                  <a:outerShdw blurRad="25400" algn="tl" rotWithShape="0">
                    <a:srgbClr val="000000">
                      <a:alpha val="43000"/>
                    </a:srgbClr>
                  </a:outerShdw>
                </a:effectLst>
                <a:latin typeface="Arial"/>
                <a:cs typeface="Arial"/>
              </a:rPr>
              <a:t>دفن</a:t>
            </a:r>
            <a:r>
              <a:rPr lang="ar-JO" b="1" spc="150" dirty="0">
                <a:ln w="11430"/>
                <a:solidFill>
                  <a:srgbClr val="F8F8F8"/>
                </a:solidFill>
                <a:effectLst>
                  <a:outerShdw blurRad="25400" algn="tl" rotWithShape="0">
                    <a:srgbClr val="000000">
                      <a:alpha val="43000"/>
                    </a:srgbClr>
                  </a:outerShdw>
                </a:effectLst>
                <a:latin typeface="Arial"/>
                <a:cs typeface="Arial"/>
              </a:rPr>
              <a:t> المسيح أثبت أنه </a:t>
            </a:r>
            <a:r>
              <a:rPr lang="ar-JO" b="1" spc="150" dirty="0">
                <a:ln w="11430"/>
                <a:solidFill>
                  <a:srgbClr val="FFFF00"/>
                </a:solidFill>
                <a:effectLst>
                  <a:outerShdw blurRad="25400" algn="tl" rotWithShape="0">
                    <a:srgbClr val="000000">
                      <a:alpha val="43000"/>
                    </a:srgbClr>
                  </a:outerShdw>
                </a:effectLst>
                <a:latin typeface="Arial"/>
                <a:cs typeface="Arial"/>
              </a:rPr>
              <a:t>مات</a:t>
            </a:r>
            <a:r>
              <a:rPr lang="ar-JO" b="1" spc="150" dirty="0">
                <a:ln w="11430"/>
                <a:solidFill>
                  <a:srgbClr val="F8F8F8"/>
                </a:solidFill>
                <a:effectLst>
                  <a:outerShdw blurRad="25400" algn="tl" rotWithShape="0">
                    <a:srgbClr val="000000">
                      <a:alpha val="43000"/>
                    </a:srgbClr>
                  </a:outerShdw>
                </a:effectLst>
                <a:latin typeface="Arial"/>
                <a:cs typeface="Arial"/>
              </a:rPr>
              <a:t> حقاً </a:t>
            </a:r>
            <a:br>
              <a:rPr lang="ar-JO" b="1" spc="150" dirty="0">
                <a:ln w="11430"/>
                <a:solidFill>
                  <a:srgbClr val="F8F8F8"/>
                </a:solidFill>
                <a:effectLst>
                  <a:outerShdw blurRad="25400" algn="tl" rotWithShape="0">
                    <a:srgbClr val="000000">
                      <a:alpha val="43000"/>
                    </a:srgbClr>
                  </a:outerShdw>
                </a:effectLst>
                <a:latin typeface="Arial"/>
                <a:cs typeface="Arial"/>
              </a:rPr>
            </a:br>
            <a:r>
              <a:rPr lang="ar-JO" b="1" spc="150" dirty="0">
                <a:ln w="11430"/>
                <a:solidFill>
                  <a:srgbClr val="F8F8F8"/>
                </a:solidFill>
                <a:effectLst>
                  <a:outerShdw blurRad="25400" algn="tl" rotWithShape="0">
                    <a:srgbClr val="000000">
                      <a:alpha val="43000"/>
                    </a:srgbClr>
                  </a:outerShdw>
                </a:effectLst>
                <a:latin typeface="Arial"/>
                <a:cs typeface="Arial"/>
              </a:rPr>
              <a:t>(19: 38-42)</a:t>
            </a:r>
            <a:endParaRPr lang="en-US" b="1" spc="150" dirty="0">
              <a:ln w="11430"/>
              <a:solidFill>
                <a:srgbClr val="F8F8F8"/>
              </a:solidFill>
              <a:effectLst>
                <a:outerShdw blurRad="254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401045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1" descr="getimage.asp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2163"/>
            <a:ext cx="914876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15" name="Picture 2" descr="just_go_with_it_coming_so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14288"/>
            <a:ext cx="2879725" cy="288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Title 3"/>
          <p:cNvSpPr>
            <a:spLocks noGrp="1"/>
          </p:cNvSpPr>
          <p:nvPr>
            <p:ph type="title" idx="4294967295"/>
          </p:nvPr>
        </p:nvSpPr>
        <p:spPr>
          <a:xfrm>
            <a:off x="32385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4136792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إنهاء كل الحروب</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ar-JO" sz="4800" b="1" dirty="0">
                <a:latin typeface="Arial" panose="020B0604020202020204" pitchFamily="34" charset="0"/>
                <a:cs typeface="Arial" panose="020B0604020202020204" pitchFamily="34" charset="0"/>
              </a:rPr>
              <a:t>الجلجثة في كنيسة القيامة</a:t>
            </a:r>
            <a:endParaRPr lang="en-US" sz="4800" b="1" dirty="0">
              <a:solidFill>
                <a:schemeClr val="tx1"/>
              </a:solidFill>
              <a:effectLst>
                <a:glow rad="127000">
                  <a:srgbClr val="000000">
                    <a:alpha val="88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6173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من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صلب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يسوع ؟</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3171" name="Picture 2" descr="We crucified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063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ar-JO" sz="6000" b="1" dirty="0">
                <a:solidFill>
                  <a:srgbClr val="FF930A"/>
                </a:solidFill>
                <a:latin typeface="Times New Roman" panose="02020603050405020304" pitchFamily="18" charset="0"/>
                <a:ea typeface="ヒラギノ角ゴ Pro W3" charset="0"/>
                <a:cs typeface="Times New Roman" panose="02020603050405020304" pitchFamily="18" charset="0"/>
              </a:rPr>
              <a:t>قد</a:t>
            </a:r>
            <a:b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br>
            <a:r>
              <a:rPr lang="ar-JO" sz="13800" b="1" dirty="0">
                <a:solidFill>
                  <a:srgbClr val="FF930A"/>
                </a:solidFill>
                <a:latin typeface="Times New Roman" panose="02020603050405020304" pitchFamily="18" charset="0"/>
                <a:ea typeface="ヒラギノ角ゴ Pro W3" charset="0"/>
                <a:cs typeface="Times New Roman" panose="02020603050405020304" pitchFamily="18" charset="0"/>
              </a:rPr>
              <a:t>أكمل</a:t>
            </a:r>
            <a:endParaRPr lang="en-US" sz="6000" b="1" dirty="0">
              <a:solidFill>
                <a:srgbClr val="FF930A"/>
              </a:solidFill>
              <a:latin typeface="Times New Roman" panose="02020603050405020304" pitchFamily="18" charset="0"/>
              <a:ea typeface="ヒラギノ角ゴ Pro W3" charset="0"/>
              <a:cs typeface="Times New Roman" panose="02020603050405020304" pitchFamily="18" charset="0"/>
            </a:endParaRPr>
          </a:p>
        </p:txBody>
      </p:sp>
    </p:spTree>
    <p:extLst>
      <p:ext uri="{BB962C8B-B14F-4D97-AF65-F5344CB8AC3E}">
        <p14:creationId xmlns:p14="http://schemas.microsoft.com/office/powerpoint/2010/main" val="3849192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67266" name="Title 1"/>
          <p:cNvSpPr>
            <a:spLocks noGrp="1"/>
          </p:cNvSpPr>
          <p:nvPr>
            <p:ph type="title" idx="429496729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solidFill>
                  <a:srgbClr val="000000"/>
                </a:solidFill>
                <a:effectLst/>
                <a:latin typeface="Tahoma" charset="0"/>
                <a:ea typeface="ＭＳ Ｐゴシック" charset="0"/>
              </a:rPr>
              <a:t>Black</a:t>
            </a:r>
          </a:p>
        </p:txBody>
      </p:sp>
    </p:spTree>
    <p:extLst>
      <p:ext uri="{BB962C8B-B14F-4D97-AF65-F5344CB8AC3E}">
        <p14:creationId xmlns:p14="http://schemas.microsoft.com/office/powerpoint/2010/main" val="1771355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1" descr="Just-Go-With-It-po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44000" cy="514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Title 2"/>
          <p:cNvSpPr>
            <a:spLocks noGrp="1"/>
          </p:cNvSpPr>
          <p:nvPr>
            <p:ph type="title" idx="4294967295"/>
          </p:nvPr>
        </p:nvSpPr>
        <p:spPr>
          <a:xfrm>
            <a:off x="45720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343755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5035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2" name="Title 1"/>
          <p:cNvSpPr>
            <a:spLocks noGrp="1"/>
          </p:cNvSpPr>
          <p:nvPr>
            <p:ph type="title" idx="4294967295"/>
          </p:nvPr>
        </p:nvSpPr>
        <p:spPr>
          <a:xfrm>
            <a:off x="0" y="1268413"/>
            <a:ext cx="2881313" cy="576262"/>
          </a:xfrm>
          <a:solidFill>
            <a:schemeClr val="bg1"/>
          </a:solidFill>
        </p:spPr>
        <p:txBody>
          <a:bodyPr/>
          <a:lstStyle/>
          <a:p>
            <a:r>
              <a:rPr lang="en-US" sz="3200" b="1">
                <a:latin typeface="Calibri" charset="0"/>
              </a:rPr>
              <a:t>JOHN 15:13</a:t>
            </a:r>
          </a:p>
        </p:txBody>
      </p:sp>
      <p:sp>
        <p:nvSpPr>
          <p:cNvPr id="168963" name="Title 1"/>
          <p:cNvSpPr txBox="1">
            <a:spLocks/>
          </p:cNvSpPr>
          <p:nvPr/>
        </p:nvSpPr>
        <p:spPr bwMode="auto">
          <a:xfrm>
            <a:off x="611188" y="2420938"/>
            <a:ext cx="806450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sz="3600" b="1" dirty="0">
                <a:solidFill>
                  <a:srgbClr val="FFFFFF"/>
                </a:solidFill>
                <a:latin typeface="Calibri" charset="0"/>
              </a:rPr>
              <a:t>"</a:t>
            </a:r>
            <a:r>
              <a:rPr lang="en-US" sz="3600" b="1" dirty="0">
                <a:solidFill>
                  <a:srgbClr val="FFFFFF"/>
                </a:solidFill>
                <a:latin typeface="Calibri" charset="0"/>
              </a:rPr>
              <a:t>GREATER LOVE HAS NO ONE THAN THIS, </a:t>
            </a:r>
            <a:r>
              <a:rPr lang="en-US" sz="4000" b="1" dirty="0">
                <a:solidFill>
                  <a:srgbClr val="FFFFFF"/>
                </a:solidFill>
                <a:latin typeface="Calibri" charset="0"/>
              </a:rPr>
              <a:t>THAN TO LAY DOWN ONE</a:t>
            </a:r>
            <a:r>
              <a:rPr lang="uk-UA" sz="4000" b="1" dirty="0">
                <a:solidFill>
                  <a:srgbClr val="FFFFFF"/>
                </a:solidFill>
                <a:latin typeface="Calibri" charset="0"/>
              </a:rPr>
              <a:t>'</a:t>
            </a:r>
            <a:r>
              <a:rPr lang="en-US" sz="4000" b="1" dirty="0">
                <a:solidFill>
                  <a:srgbClr val="FFFFFF"/>
                </a:solidFill>
                <a:latin typeface="Calibri" charset="0"/>
              </a:rPr>
              <a:t>S LIFE FOR HIS FRIENDS.</a:t>
            </a:r>
            <a:r>
              <a:rPr lang="ru-RU" sz="4000" b="1" dirty="0">
                <a:solidFill>
                  <a:srgbClr val="FFFFFF"/>
                </a:solidFill>
                <a:latin typeface="Calibri" charset="0"/>
              </a:rPr>
              <a:t>"</a:t>
            </a:r>
            <a:endParaRPr lang="en-US" sz="4000" b="1" dirty="0">
              <a:solidFill>
                <a:srgbClr val="FFFFFF"/>
              </a:solidFill>
              <a:latin typeface="Calibri" charset="0"/>
            </a:endParaRPr>
          </a:p>
        </p:txBody>
      </p:sp>
    </p:spTree>
    <p:extLst>
      <p:ext uri="{BB962C8B-B14F-4D97-AF65-F5344CB8AC3E}">
        <p14:creationId xmlns:p14="http://schemas.microsoft.com/office/powerpoint/2010/main" val="192689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مات عنك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لكن كيف </a:t>
            </a:r>
            <a:r>
              <a:rPr lang="ar-JO" sz="4800" b="1" dirty="0">
                <a:solidFill>
                  <a:srgbClr val="FFFF00"/>
                </a:solidFill>
                <a:effectLst>
                  <a:outerShdw blurRad="38100" dist="38100" dir="2700000" algn="tl">
                    <a:srgbClr val="8C0000"/>
                  </a:outerShdw>
                </a:effectLst>
                <a:latin typeface="Arial" panose="020B0604020202020204" pitchFamily="34" charset="0"/>
                <a:cs typeface="Arial" panose="020B0604020202020204" pitchFamily="34" charset="0"/>
              </a:rPr>
              <a:t>نعرف</a:t>
            </a: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 أن موت المسيح دفع ثمن خطايانا بالفعل ؟</a:t>
            </a:r>
            <a:endPar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22397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530</TotalTime>
  <Words>2887</Words>
  <Application>Microsoft Macintosh PowerPoint</Application>
  <PresentationFormat>On-screen Show (4:3)</PresentationFormat>
  <Paragraphs>413</Paragraphs>
  <Slides>68</Slides>
  <Notes>66</Notes>
  <HiddenSlides>0</HiddenSlides>
  <MMClips>1</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68</vt:i4>
      </vt:variant>
    </vt:vector>
  </HeadingPairs>
  <TitlesOfParts>
    <vt:vector size="99" baseType="lpstr">
      <vt:lpstr>Dark Horse</vt:lpstr>
      <vt:lpstr>Arial</vt:lpstr>
      <vt:lpstr>Calibri</vt:lpstr>
      <vt:lpstr>Chalkboard</vt:lpstr>
      <vt:lpstr>Comic Sans MS</vt:lpstr>
      <vt:lpstr>Garamond</vt:lpstr>
      <vt:lpstr>Tahoma</vt:lpstr>
      <vt:lpstr>Times New Roman</vt:lpstr>
      <vt:lpstr>Verdana</vt:lpstr>
      <vt:lpstr>Wingdings</vt:lpstr>
      <vt:lpstr>49_Blank Presentation</vt:lpstr>
      <vt:lpstr>Slit</vt:lpstr>
      <vt:lpstr>Office Theme</vt:lpstr>
      <vt:lpstr>3_Slit</vt:lpstr>
      <vt:lpstr>Globe</vt:lpstr>
      <vt:lpstr>7_Soaring</vt:lpstr>
      <vt:lpstr>4_Office Theme</vt:lpstr>
      <vt:lpstr>1_Globe</vt:lpstr>
      <vt:lpstr>8_Slit</vt:lpstr>
      <vt:lpstr>2_Office Theme</vt:lpstr>
      <vt:lpstr>9_Slit</vt:lpstr>
      <vt:lpstr>10_Slit</vt:lpstr>
      <vt:lpstr>1_Default Design</vt:lpstr>
      <vt:lpstr>11_Slit</vt:lpstr>
      <vt:lpstr>12_Slit</vt:lpstr>
      <vt:lpstr>13_Slit</vt:lpstr>
      <vt:lpstr>1_Slit</vt:lpstr>
      <vt:lpstr>14_Slit</vt:lpstr>
      <vt:lpstr>3_Blank Presentation</vt:lpstr>
      <vt:lpstr>2_Beam</vt:lpstr>
      <vt:lpstr>1_Beam</vt:lpstr>
      <vt:lpstr>آلام المسيح</vt:lpstr>
      <vt:lpstr> ما هو الأمر الجيد بخصوص الجمعة العظيمة ؟</vt:lpstr>
      <vt:lpstr>أسبوع الآلام</vt:lpstr>
      <vt:lpstr>مات من أجلك!</vt:lpstr>
      <vt:lpstr>حب</vt:lpstr>
      <vt:lpstr>Just Go With It</vt:lpstr>
      <vt:lpstr>Just Go With It</vt:lpstr>
      <vt:lpstr>JOHN 15:13</vt:lpstr>
      <vt:lpstr>مات عنك</vt:lpstr>
      <vt:lpstr> سيطر يسوع على اعتقاله  (يوحنا 18: 1-11)</vt:lpstr>
      <vt:lpstr> أثبتت محاكمات يسوع  غير القانونية برائته  (18: 12-19: 16أ)</vt:lpstr>
      <vt:lpstr>المحاكمات اليهودية : حنان</vt:lpstr>
      <vt:lpstr>قيافا و المحاكمة غير القانونية</vt:lpstr>
      <vt:lpstr>المحاكمات الرومانية</vt:lpstr>
      <vt:lpstr>ثلاث محاكمات رومانية ساخرة</vt:lpstr>
      <vt:lpstr>اليوم : موت يسوع دفع ثمن خطايانا  (19: 16ب-42)</vt:lpstr>
      <vt:lpstr>تحركين</vt:lpstr>
      <vt:lpstr>1. تمم المسيح المكتوب من خلال موته غير الأناني (19: 16ب-37)</vt:lpstr>
      <vt:lpstr>حمل صليبه الخاص</vt:lpstr>
      <vt:lpstr>1. تمم المسيح المكتوب من خلال موته غير الأناني (19: 16ب-37)</vt:lpstr>
      <vt:lpstr>مصلوب عارياً</vt:lpstr>
      <vt:lpstr>تحركات يسوع الأخيرة</vt:lpstr>
      <vt:lpstr>اللافتة</vt:lpstr>
      <vt:lpstr>Gordon's Calvary</vt:lpstr>
      <vt:lpstr>Gordon's Calvary</vt:lpstr>
      <vt:lpstr>1. تمم المسيح المكتوب من خلال موته غير الأناني (19: 16ب-37)</vt:lpstr>
      <vt:lpstr>5 أشياء للإقتسام</vt:lpstr>
      <vt:lpstr>يقتسمون ثيابي بينهم  و على لباسي يقترعون (مز 22: 18) </vt:lpstr>
      <vt:lpstr>1. تمم المسيح المكتوب من خلال موته غير الأناني (19: 16ب-37)</vt:lpstr>
      <vt:lpstr>الإعتناء بأمه مريم</vt:lpstr>
      <vt:lpstr>1. تمم المسيح المكتوب من خلال موته غير الأناني (19: 16ب-37)</vt:lpstr>
      <vt:lpstr>أنا عطشان (19: 28، مز 22: 15، 69: 21)</vt:lpstr>
      <vt:lpstr>1. تمم المسيح المكتوب من خلال موته غير الأناني (19: 16ب-37)</vt:lpstr>
      <vt:lpstr>دين الخطية الثقيل</vt:lpstr>
      <vt:lpstr>The Debt of Sin</vt:lpstr>
      <vt:lpstr>قد أكمل</vt:lpstr>
      <vt:lpstr>1. تمم المسيح المكتوب من خلال موته غير الأناني (19: 16ب-37)</vt:lpstr>
      <vt:lpstr>لماذا كسر الساقين ؟</vt:lpstr>
      <vt:lpstr>كانت حملان الفصح  لا تشوبها شائبة</vt:lpstr>
      <vt:lpstr>تم تخصيص حملان الفصح كاملة  دون كسر أي أرجل</vt:lpstr>
      <vt:lpstr>لا تزال حملان الفصح مخصصة بالكامل  دون كسر أي أرجل</vt:lpstr>
      <vt:lpstr>مزمور 34: 20</vt:lpstr>
      <vt:lpstr>زكريا 12: 10</vt:lpstr>
      <vt:lpstr>دم و ماء</vt:lpstr>
      <vt:lpstr>و الذي عاين شهد و شهادته حق  و هو يعلم أنه يقول الحق لتؤمنوا أنتم (19: 35)</vt:lpstr>
      <vt:lpstr>1. تمم المسيح المكتوب من خلال موته غير الأناني (19: 16ب-37)</vt:lpstr>
      <vt:lpstr>2. دفن المسيح أثبت أنه كان ميتاً بالفعل (19: 38-42)</vt:lpstr>
      <vt:lpstr>يوسف الرامي</vt:lpstr>
      <vt:lpstr>33 كيلو من الطيب</vt:lpstr>
      <vt:lpstr>إغلاق القبر</vt:lpstr>
      <vt:lpstr>لماذا كان دفن القبر حيوياً ؟</vt:lpstr>
      <vt:lpstr>وادي هنوم</vt:lpstr>
      <vt:lpstr>يوسف و نيقوديموس</vt:lpstr>
      <vt:lpstr>مات بالفعل</vt:lpstr>
      <vt:lpstr>مات عنك</vt:lpstr>
      <vt:lpstr>الفكرة الرئيسية</vt:lpstr>
      <vt:lpstr>1. تمم المسيح المكتوب من خلال موته غير الأناني (19: 16ب-37)</vt:lpstr>
      <vt:lpstr>2. دفن المسيح أثبت أنه مات حقاً  (19: 38-42)</vt:lpstr>
      <vt:lpstr>To End All Wars</vt:lpstr>
      <vt:lpstr>إنهاء كل الحروب</vt:lpstr>
      <vt:lpstr>الجلجثة في كنيسة القيامة</vt:lpstr>
      <vt:lpstr>Golgotha, in The Church of the Holy Sepulcher</vt:lpstr>
      <vt:lpstr>Golgotha, in The Church of the Holy Sepulcher</vt:lpstr>
      <vt:lpstr>من  صلب  يسوع ؟</vt:lpstr>
      <vt:lpstr>قد أكمل</vt:lpstr>
      <vt:lpstr>Cross Too Heavy?</vt:lpstr>
      <vt:lpstr>Black</vt:lpstr>
      <vt:lpstr>Christology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66</cp:revision>
  <dcterms:created xsi:type="dcterms:W3CDTF">2014-08-02T06:39:19Z</dcterms:created>
  <dcterms:modified xsi:type="dcterms:W3CDTF">2023-02-06T06:16:23Z</dcterms:modified>
</cp:coreProperties>
</file>